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74"/>
    <p:restoredTop sz="94736"/>
  </p:normalViewPr>
  <p:slideViewPr>
    <p:cSldViewPr showGuides="1">
      <p:cViewPr>
        <p:scale>
          <a:sx n="75" d="100"/>
          <a:sy n="75" d="100"/>
        </p:scale>
        <p:origin x="-209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19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  <p:sp>
        <p:nvSpPr>
          <p:cNvPr id="921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  <p:sp>
        <p:nvSpPr>
          <p:cNvPr id="10243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  <p:sp>
        <p:nvSpPr>
          <p:cNvPr id="11267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  <p:sp>
        <p:nvSpPr>
          <p:cNvPr id="12291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  <p:sp>
        <p:nvSpPr>
          <p:cNvPr id="13315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GB" sz="1200" dirty="0"/>
            </a:fld>
            <a:endParaRPr lang="en-GB" sz="1200" dirty="0"/>
          </a:p>
        </p:txBody>
      </p:sp>
      <p:sp>
        <p:nvSpPr>
          <p:cNvPr id="1433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en-US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71550" y="404813"/>
            <a:ext cx="7129463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36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  <a:ea typeface="+mn-ea"/>
                <a:cs typeface="+mn-cs"/>
              </a:rPr>
              <a:t>Indices – The Six Basic Index Laws</a:t>
            </a:r>
            <a:endParaRPr kumimoji="0" lang="en-GB" sz="36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radley Hand ITC" pitchFamily="66" charset="0"/>
              <a:ea typeface="+mn-ea"/>
              <a:cs typeface="+mn-cs"/>
            </a:endParaRPr>
          </a:p>
        </p:txBody>
      </p:sp>
      <p:sp>
        <p:nvSpPr>
          <p:cNvPr id="2053" name="Text Box 5"/>
          <p:cNvSpPr txBox="1"/>
          <p:nvPr/>
        </p:nvSpPr>
        <p:spPr>
          <a:xfrm>
            <a:off x="431800" y="3810000"/>
            <a:ext cx="23034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1</a:t>
            </a:r>
            <a:r>
              <a:rPr sz="4400" b="1" baseline="30000" dirty="0">
                <a:solidFill>
                  <a:schemeClr val="accent2"/>
                </a:solidFill>
                <a:latin typeface="Bradley Hand ITC" pitchFamily="66" charset="0"/>
              </a:rPr>
              <a:t>st</a:t>
            </a: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 Law</a:t>
            </a:r>
            <a:endParaRPr sz="4400" b="1" dirty="0">
              <a:solidFill>
                <a:schemeClr val="accent2"/>
              </a:solidFill>
              <a:latin typeface="Bradley Hand ITC" pitchFamily="66" charset="0"/>
            </a:endParaRPr>
          </a:p>
        </p:txBody>
      </p:sp>
      <p:sp>
        <p:nvSpPr>
          <p:cNvPr id="2059" name="Text Box 11"/>
          <p:cNvSpPr txBox="1"/>
          <p:nvPr/>
        </p:nvSpPr>
        <p:spPr>
          <a:xfrm>
            <a:off x="611188" y="2097088"/>
            <a:ext cx="19081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5</a:t>
            </a:r>
            <a:r>
              <a:rPr sz="3200" baseline="30000" dirty="0">
                <a:latin typeface="Arial" panose="020B0604020202020204" pitchFamily="34" charset="0"/>
              </a:rPr>
              <a:t>3</a:t>
            </a:r>
            <a:r>
              <a:rPr sz="3200" dirty="0">
                <a:latin typeface="Arial" panose="020B0604020202020204" pitchFamily="34" charset="0"/>
              </a:rPr>
              <a:t> x 5</a:t>
            </a:r>
            <a:r>
              <a:rPr sz="3200" baseline="30000" dirty="0">
                <a:latin typeface="Arial" panose="020B0604020202020204" pitchFamily="34" charset="0"/>
              </a:rPr>
              <a:t>4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2060" name="Text Box 12"/>
          <p:cNvSpPr txBox="1"/>
          <p:nvPr/>
        </p:nvSpPr>
        <p:spPr>
          <a:xfrm>
            <a:off x="2232025" y="2097088"/>
            <a:ext cx="525621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(5 x 5 x 5) x (5 x 5 x 5 x 5)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2061" name="Text Box 13"/>
          <p:cNvSpPr txBox="1"/>
          <p:nvPr/>
        </p:nvSpPr>
        <p:spPr>
          <a:xfrm>
            <a:off x="7434263" y="2097088"/>
            <a:ext cx="13319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5</a:t>
            </a:r>
            <a:r>
              <a:rPr sz="3200" baseline="30000" dirty="0">
                <a:latin typeface="Arial" panose="020B0604020202020204" pitchFamily="34" charset="0"/>
              </a:rPr>
              <a:t>7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2062" name="Text Box 14"/>
          <p:cNvSpPr txBox="1"/>
          <p:nvPr/>
        </p:nvSpPr>
        <p:spPr>
          <a:xfrm>
            <a:off x="431800" y="1233488"/>
            <a:ext cx="2592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Example: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2077" name="Text Box 29"/>
          <p:cNvSpPr txBox="1"/>
          <p:nvPr/>
        </p:nvSpPr>
        <p:spPr>
          <a:xfrm>
            <a:off x="1655763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078" name="Text Box 30"/>
          <p:cNvSpPr txBox="1"/>
          <p:nvPr/>
        </p:nvSpPr>
        <p:spPr>
          <a:xfrm>
            <a:off x="3024188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079" name="Text Box 31"/>
          <p:cNvSpPr txBox="1"/>
          <p:nvPr/>
        </p:nvSpPr>
        <p:spPr>
          <a:xfrm>
            <a:off x="2303463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4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x-none" sz="4000" baseline="30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080" name="Text Box 32"/>
          <p:cNvSpPr txBox="1"/>
          <p:nvPr/>
        </p:nvSpPr>
        <p:spPr>
          <a:xfrm>
            <a:off x="3743325" y="4868863"/>
            <a:ext cx="4683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=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081" name="Text Box 33"/>
          <p:cNvSpPr txBox="1"/>
          <p:nvPr/>
        </p:nvSpPr>
        <p:spPr>
          <a:xfrm>
            <a:off x="4572000" y="4868863"/>
            <a:ext cx="4683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082" name="Text Box 34"/>
          <p:cNvSpPr txBox="1"/>
          <p:nvPr/>
        </p:nvSpPr>
        <p:spPr>
          <a:xfrm>
            <a:off x="4787900" y="4689475"/>
            <a:ext cx="131762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   m + n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2083" name="Text Box 35"/>
          <p:cNvSpPr txBox="1"/>
          <p:nvPr/>
        </p:nvSpPr>
        <p:spPr>
          <a:xfrm>
            <a:off x="1908175" y="4724400"/>
            <a:ext cx="468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84" name="Text Box 36"/>
          <p:cNvSpPr txBox="1"/>
          <p:nvPr/>
        </p:nvSpPr>
        <p:spPr>
          <a:xfrm>
            <a:off x="3240088" y="4724400"/>
            <a:ext cx="468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85" name="Text Box 37"/>
          <p:cNvSpPr txBox="1"/>
          <p:nvPr/>
        </p:nvSpPr>
        <p:spPr>
          <a:xfrm>
            <a:off x="1908175" y="4724400"/>
            <a:ext cx="468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m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2086" name="Text Box 38"/>
          <p:cNvSpPr txBox="1"/>
          <p:nvPr/>
        </p:nvSpPr>
        <p:spPr>
          <a:xfrm>
            <a:off x="3240088" y="4724400"/>
            <a:ext cx="468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n</a:t>
            </a:r>
            <a:endParaRPr sz="2400" baseline="30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347 C 0.00417 -0.01944 0.00868 -0.04213 0.03125 -0.0581 C 0.05382 -0.07384 0.09861 -0.08703 0.13577 -0.09166 C 0.17292 -0.09606 0.22726 -0.0919 0.25382 -0.08495 C 0.28056 -0.07801 0.28611 -0.0625 0.29583 -0.0493 C 0.30556 -0.03611 0.3092 -0.02129 0.31302 -0.00625 " pathEditMode="relative" rAng="0" ptsTypes="aaaaaA">
                                      <p:cBhvr>
                                        <p:cTn id="59" dur="2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00" y="-500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C 0.02431 -0.01504 0.04879 -0.03009 0.07778 -0.03912 C 0.10642 -0.04815 0.14861 -0.05069 0.17379 -0.0544 C 0.19879 -0.05856 0.21736 -0.06991 0.22778 -0.0618 C 0.2382 -0.05347 0.23663 -0.02916 0.23542 -0.00486 " pathEditMode="relative" rAng="0" ptsTypes="aaaaA">
                                      <p:cBhvr>
                                        <p:cTn id="61" dur="2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  <p:bldP spid="2059" grpId="0"/>
      <p:bldP spid="2060" grpId="0"/>
      <p:bldP spid="2061" grpId="0"/>
      <p:bldP spid="2062" grpId="0"/>
      <p:bldP spid="2077" grpId="0"/>
      <p:bldP spid="2078" grpId="0"/>
      <p:bldP spid="2079" grpId="0"/>
      <p:bldP spid="2080" grpId="0"/>
      <p:bldP spid="2081" grpId="0"/>
      <p:bldP spid="2082" grpId="0"/>
      <p:bldP spid="2083" grpId="0"/>
      <p:bldP spid="2083" grpId="1"/>
      <p:bldP spid="2084" grpId="0"/>
      <p:bldP spid="2084" grpId="1"/>
      <p:bldP spid="2085" grpId="0"/>
      <p:bldP spid="20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71550" y="404813"/>
            <a:ext cx="7129463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36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  <a:ea typeface="+mn-ea"/>
                <a:cs typeface="+mn-cs"/>
              </a:rPr>
              <a:t>Indices – The Six Basic Index Laws</a:t>
            </a:r>
            <a:endParaRPr kumimoji="0" lang="en-GB" sz="36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radley Hand ITC" pitchFamily="66" charset="0"/>
              <a:ea typeface="+mn-ea"/>
              <a:cs typeface="+mn-cs"/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431800" y="3810000"/>
            <a:ext cx="23034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2</a:t>
            </a:r>
            <a:r>
              <a:rPr sz="4400" b="1" baseline="30000" dirty="0">
                <a:solidFill>
                  <a:schemeClr val="accent2"/>
                </a:solidFill>
                <a:latin typeface="Bradley Hand ITC" pitchFamily="66" charset="0"/>
              </a:rPr>
              <a:t>nd</a:t>
            </a: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 Law</a:t>
            </a:r>
            <a:endParaRPr sz="4400" b="1" dirty="0">
              <a:solidFill>
                <a:schemeClr val="accent2"/>
              </a:solidFill>
              <a:latin typeface="Bradley Hand ITC" pitchFamily="66" charset="0"/>
            </a:endParaRPr>
          </a:p>
        </p:txBody>
      </p:sp>
      <p:sp>
        <p:nvSpPr>
          <p:cNvPr id="7172" name="Text Box 4"/>
          <p:cNvSpPr txBox="1"/>
          <p:nvPr/>
        </p:nvSpPr>
        <p:spPr>
          <a:xfrm>
            <a:off x="611188" y="2097088"/>
            <a:ext cx="19081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7</a:t>
            </a:r>
            <a:r>
              <a:rPr sz="3200" baseline="30000" dirty="0">
                <a:latin typeface="Arial" panose="020B0604020202020204" pitchFamily="34" charset="0"/>
              </a:rPr>
              <a:t>5</a:t>
            </a:r>
            <a:r>
              <a:rPr sz="3200" dirty="0">
                <a:latin typeface="Arial" panose="020B0604020202020204" pitchFamily="34" charset="0"/>
              </a:rPr>
              <a:t> </a:t>
            </a:r>
            <a:r>
              <a:rPr lang="en-US" altLang="x-none" sz="3200" dirty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sz="3200" dirty="0">
                <a:latin typeface="Arial" panose="020B0604020202020204" pitchFamily="34" charset="0"/>
              </a:rPr>
              <a:t> 7</a:t>
            </a:r>
            <a:r>
              <a:rPr sz="3200" baseline="30000" dirty="0">
                <a:latin typeface="Arial" panose="020B0604020202020204" pitchFamily="34" charset="0"/>
              </a:rPr>
              <a:t>2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7173" name="Text Box 5"/>
          <p:cNvSpPr txBox="1"/>
          <p:nvPr/>
        </p:nvSpPr>
        <p:spPr>
          <a:xfrm>
            <a:off x="2232025" y="2097088"/>
            <a:ext cx="525621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/>
          <p:nvPr/>
        </p:nvSpPr>
        <p:spPr>
          <a:xfrm>
            <a:off x="7434263" y="2097088"/>
            <a:ext cx="13319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7</a:t>
            </a:r>
            <a:r>
              <a:rPr sz="3200" baseline="30000" dirty="0">
                <a:latin typeface="Arial" panose="020B0604020202020204" pitchFamily="34" charset="0"/>
              </a:rPr>
              <a:t>3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/>
          <p:nvPr/>
        </p:nvSpPr>
        <p:spPr>
          <a:xfrm>
            <a:off x="431800" y="1233488"/>
            <a:ext cx="2592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Example: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/>
          <p:nvPr/>
        </p:nvSpPr>
        <p:spPr>
          <a:xfrm>
            <a:off x="1655763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7177" name="Text Box 9"/>
          <p:cNvSpPr txBox="1"/>
          <p:nvPr/>
        </p:nvSpPr>
        <p:spPr>
          <a:xfrm>
            <a:off x="3024188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7178" name="Text Box 10"/>
          <p:cNvSpPr txBox="1"/>
          <p:nvPr/>
        </p:nvSpPr>
        <p:spPr>
          <a:xfrm>
            <a:off x="2303463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x-none" sz="4000" dirty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endParaRPr lang="en-US" altLang="x-none" sz="4000" baseline="30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179" name="Text Box 11"/>
          <p:cNvSpPr txBox="1"/>
          <p:nvPr/>
        </p:nvSpPr>
        <p:spPr>
          <a:xfrm>
            <a:off x="3743325" y="4868863"/>
            <a:ext cx="4683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=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4572000" y="4868863"/>
            <a:ext cx="4683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7181" name="Text Box 13"/>
          <p:cNvSpPr txBox="1"/>
          <p:nvPr/>
        </p:nvSpPr>
        <p:spPr>
          <a:xfrm>
            <a:off x="1908175" y="4724400"/>
            <a:ext cx="468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m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7182" name="Text Box 14"/>
          <p:cNvSpPr txBox="1"/>
          <p:nvPr/>
        </p:nvSpPr>
        <p:spPr>
          <a:xfrm>
            <a:off x="3240088" y="4724400"/>
            <a:ext cx="468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n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7183" name="Text Box 15"/>
          <p:cNvSpPr txBox="1"/>
          <p:nvPr/>
        </p:nvSpPr>
        <p:spPr>
          <a:xfrm>
            <a:off x="4787900" y="4689475"/>
            <a:ext cx="1463675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   m - n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7184" name="Text Box 16"/>
          <p:cNvSpPr txBox="1"/>
          <p:nvPr/>
        </p:nvSpPr>
        <p:spPr>
          <a:xfrm>
            <a:off x="1908175" y="4724400"/>
            <a:ext cx="468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85" name="Text Box 17"/>
          <p:cNvSpPr txBox="1"/>
          <p:nvPr/>
        </p:nvSpPr>
        <p:spPr>
          <a:xfrm>
            <a:off x="3240088" y="4724400"/>
            <a:ext cx="468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86" name="Text Box 18"/>
          <p:cNvSpPr txBox="1"/>
          <p:nvPr/>
        </p:nvSpPr>
        <p:spPr>
          <a:xfrm>
            <a:off x="2843213" y="1916113"/>
            <a:ext cx="42132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u="sng" dirty="0">
                <a:latin typeface="Arial" panose="020B0604020202020204" pitchFamily="34" charset="0"/>
              </a:rPr>
              <a:t>7 x 7 x 7 x 7 x 7</a:t>
            </a:r>
            <a:endParaRPr sz="3200" u="sng" dirty="0">
              <a:latin typeface="Arial" panose="020B0604020202020204" pitchFamily="34" charset="0"/>
            </a:endParaRPr>
          </a:p>
        </p:txBody>
      </p:sp>
      <p:sp>
        <p:nvSpPr>
          <p:cNvPr id="7187" name="Text Box 19"/>
          <p:cNvSpPr txBox="1"/>
          <p:nvPr/>
        </p:nvSpPr>
        <p:spPr>
          <a:xfrm>
            <a:off x="2843213" y="2349500"/>
            <a:ext cx="42132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7 x 7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7190" name="Line 22"/>
          <p:cNvSpPr/>
          <p:nvPr/>
        </p:nvSpPr>
        <p:spPr>
          <a:xfrm flipH="1">
            <a:off x="5400675" y="2024063"/>
            <a:ext cx="323850" cy="360362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1" name="Line 23"/>
          <p:cNvSpPr/>
          <p:nvPr/>
        </p:nvSpPr>
        <p:spPr>
          <a:xfrm flipH="1">
            <a:off x="6048375" y="2024063"/>
            <a:ext cx="323850" cy="360362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2" name="Line 24"/>
          <p:cNvSpPr/>
          <p:nvPr/>
        </p:nvSpPr>
        <p:spPr>
          <a:xfrm flipH="1">
            <a:off x="4410075" y="2457450"/>
            <a:ext cx="323850" cy="360363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93" name="Line 25"/>
          <p:cNvSpPr/>
          <p:nvPr/>
        </p:nvSpPr>
        <p:spPr>
          <a:xfrm flipH="1">
            <a:off x="5076825" y="2457450"/>
            <a:ext cx="323850" cy="360363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347 C 0.00417 -0.01944 0.00868 -0.04213 0.03125 -0.0581 C 0.05382 -0.07384 0.09861 -0.08703 0.13577 -0.09166 C 0.17292 -0.09606 0.22726 -0.0919 0.25382 -0.08495 C 0.28056 -0.07801 0.28611 -0.0625 0.29583 -0.0493 C 0.30556 -0.03611 0.3092 -0.02129 0.31302 -0.00625 " pathEditMode="relative" rAng="0" ptsTypes="aaaaaA">
                                      <p:cBhvr>
                                        <p:cTn id="70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00" y="-500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C 0.02431 -0.01504 0.04879 -0.03009 0.07778 -0.03912 C 0.10642 -0.04815 0.14861 -0.05069 0.17379 -0.0544 C 0.19879 -0.05856 0.21736 -0.06991 0.22778 -0.0618 C 0.2382 -0.05347 0.23663 -0.02916 0.23542 -0.00486 " pathEditMode="relative" rAng="0" ptsTypes="aaaaA">
                                      <p:cBhvr>
                                        <p:cTn id="72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0" y="-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  <p:bldP spid="7174" grpId="0"/>
      <p:bldP spid="7175" grpId="0"/>
      <p:bldP spid="7176" grpId="0"/>
      <p:bldP spid="7177" grpId="0"/>
      <p:bldP spid="7178" grpId="0"/>
      <p:bldP spid="7179" grpId="0"/>
      <p:bldP spid="7180" grpId="0"/>
      <p:bldP spid="7181" grpId="0"/>
      <p:bldP spid="7182" grpId="0"/>
      <p:bldP spid="7183" grpId="0"/>
      <p:bldP spid="7184" grpId="0"/>
      <p:bldP spid="7184" grpId="1"/>
      <p:bldP spid="7185" grpId="0"/>
      <p:bldP spid="7185" grpId="1"/>
      <p:bldP spid="7186" grpId="0"/>
      <p:bldP spid="71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71550" y="404813"/>
            <a:ext cx="7129463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36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  <a:ea typeface="+mn-ea"/>
                <a:cs typeface="+mn-cs"/>
              </a:rPr>
              <a:t>Indices – The Six Basic Index Laws</a:t>
            </a:r>
            <a:endParaRPr kumimoji="0" lang="en-GB" sz="36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radley Hand ITC" pitchFamily="66" charset="0"/>
              <a:ea typeface="+mn-ea"/>
              <a:cs typeface="+mn-cs"/>
            </a:endParaRPr>
          </a:p>
        </p:txBody>
      </p:sp>
      <p:sp>
        <p:nvSpPr>
          <p:cNvPr id="13315" name="Text Box 3"/>
          <p:cNvSpPr txBox="1"/>
          <p:nvPr/>
        </p:nvSpPr>
        <p:spPr>
          <a:xfrm>
            <a:off x="431800" y="3810000"/>
            <a:ext cx="219551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3</a:t>
            </a:r>
            <a:r>
              <a:rPr sz="4400" b="1" baseline="30000" dirty="0">
                <a:solidFill>
                  <a:schemeClr val="accent2"/>
                </a:solidFill>
                <a:latin typeface="Bradley Hand ITC" pitchFamily="66" charset="0"/>
              </a:rPr>
              <a:t>rd</a:t>
            </a: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  Law</a:t>
            </a:r>
            <a:endParaRPr sz="4400" b="1" dirty="0">
              <a:solidFill>
                <a:schemeClr val="accent2"/>
              </a:solidFill>
              <a:latin typeface="Bradley Hand ITC" pitchFamily="66" charset="0"/>
            </a:endParaRPr>
          </a:p>
        </p:txBody>
      </p:sp>
      <p:sp>
        <p:nvSpPr>
          <p:cNvPr id="13316" name="Text Box 4"/>
          <p:cNvSpPr txBox="1"/>
          <p:nvPr/>
        </p:nvSpPr>
        <p:spPr>
          <a:xfrm>
            <a:off x="215900" y="2097088"/>
            <a:ext cx="19081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(3</a:t>
            </a:r>
            <a:r>
              <a:rPr sz="3200" baseline="30000" dirty="0">
                <a:latin typeface="Arial" panose="020B0604020202020204" pitchFamily="34" charset="0"/>
              </a:rPr>
              <a:t>2</a:t>
            </a:r>
            <a:r>
              <a:rPr sz="3200" dirty="0">
                <a:latin typeface="Arial" panose="020B0604020202020204" pitchFamily="34" charset="0"/>
              </a:rPr>
              <a:t>)</a:t>
            </a:r>
            <a:r>
              <a:rPr sz="3200" baseline="30000" dirty="0">
                <a:latin typeface="Arial" panose="020B0604020202020204" pitchFamily="34" charset="0"/>
              </a:rPr>
              <a:t>4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13317" name="Text Box 5"/>
          <p:cNvSpPr txBox="1"/>
          <p:nvPr/>
        </p:nvSpPr>
        <p:spPr>
          <a:xfrm>
            <a:off x="1655763" y="2097088"/>
            <a:ext cx="60118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dirty="0">
                <a:latin typeface="Arial" panose="020B0604020202020204" pitchFamily="34" charset="0"/>
              </a:rPr>
              <a:t>= (3 x 3) x (3 x 3) x (3 x 3) x (3 x 3)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13318" name="Text Box 6"/>
          <p:cNvSpPr txBox="1"/>
          <p:nvPr/>
        </p:nvSpPr>
        <p:spPr>
          <a:xfrm>
            <a:off x="7451725" y="2060575"/>
            <a:ext cx="133191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3</a:t>
            </a:r>
            <a:r>
              <a:rPr sz="3200" baseline="30000" dirty="0">
                <a:latin typeface="Arial" panose="020B0604020202020204" pitchFamily="34" charset="0"/>
              </a:rPr>
              <a:t>8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13319" name="Text Box 7"/>
          <p:cNvSpPr txBox="1"/>
          <p:nvPr/>
        </p:nvSpPr>
        <p:spPr>
          <a:xfrm>
            <a:off x="431800" y="1233488"/>
            <a:ext cx="2592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Example: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13320" name="Text Box 8"/>
          <p:cNvSpPr txBox="1"/>
          <p:nvPr/>
        </p:nvSpPr>
        <p:spPr>
          <a:xfrm>
            <a:off x="1655763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13323" name="Text Box 11"/>
          <p:cNvSpPr txBox="1"/>
          <p:nvPr/>
        </p:nvSpPr>
        <p:spPr>
          <a:xfrm>
            <a:off x="3095625" y="4868863"/>
            <a:ext cx="4683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=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13324" name="Text Box 12"/>
          <p:cNvSpPr txBox="1"/>
          <p:nvPr/>
        </p:nvSpPr>
        <p:spPr>
          <a:xfrm>
            <a:off x="3995738" y="4905375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13325" name="Text Box 13"/>
          <p:cNvSpPr txBox="1"/>
          <p:nvPr/>
        </p:nvSpPr>
        <p:spPr>
          <a:xfrm>
            <a:off x="1908175" y="4724400"/>
            <a:ext cx="468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m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13326" name="Text Box 14"/>
          <p:cNvSpPr txBox="1"/>
          <p:nvPr/>
        </p:nvSpPr>
        <p:spPr>
          <a:xfrm>
            <a:off x="2268538" y="4508500"/>
            <a:ext cx="468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n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13327" name="Text Box 15"/>
          <p:cNvSpPr txBox="1"/>
          <p:nvPr/>
        </p:nvSpPr>
        <p:spPr>
          <a:xfrm>
            <a:off x="4103688" y="4724400"/>
            <a:ext cx="1563687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    m x n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13328" name="Text Box 16"/>
          <p:cNvSpPr txBox="1"/>
          <p:nvPr/>
        </p:nvSpPr>
        <p:spPr>
          <a:xfrm>
            <a:off x="1908175" y="4724400"/>
            <a:ext cx="468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29" name="Text Box 17"/>
          <p:cNvSpPr txBox="1"/>
          <p:nvPr/>
        </p:nvSpPr>
        <p:spPr>
          <a:xfrm>
            <a:off x="2268538" y="4508500"/>
            <a:ext cx="468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30" name="AutoShape 18"/>
          <p:cNvSpPr/>
          <p:nvPr/>
        </p:nvSpPr>
        <p:spPr>
          <a:xfrm>
            <a:off x="1655763" y="4833938"/>
            <a:ext cx="107950" cy="647700"/>
          </a:xfrm>
          <a:prstGeom prst="leftBracket">
            <a:avLst>
              <a:gd name="adj" fmla="val 226472"/>
            </a:avLst>
          </a:prstGeom>
          <a:noFill/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3333" name="AutoShape 21"/>
          <p:cNvSpPr/>
          <p:nvPr/>
        </p:nvSpPr>
        <p:spPr>
          <a:xfrm flipH="1">
            <a:off x="2268538" y="4833938"/>
            <a:ext cx="107950" cy="647700"/>
          </a:xfrm>
          <a:prstGeom prst="leftBracket">
            <a:avLst>
              <a:gd name="adj" fmla="val 226472"/>
            </a:avLst>
          </a:prstGeom>
          <a:noFill/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347 C 0.0059 -0.0169 0.01198 -0.03727 0.02726 -0.04907 C 0.04236 -0.06065 0.06719 -0.06342 0.09097 -0.06643 C 0.11458 -0.06944 0.14427 -0.0669 0.16858 -0.06643 C 0.19288 -0.06597 0.22431 -0.0743 0.23715 -0.06342 C 0.25 -0.05254 0.24722 -0.02662 0.24479 -0.00046 " pathEditMode="relative" rAng="0" ptsTypes="aaaaaA">
                                      <p:cBhvr>
                                        <p:cTn id="52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39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556 C 0.03212 -0.00417 0.06441 -0.01343 0.0882 -0.02014 C 0.11198 -0.02662 0.11823 -0.03125 0.14306 -0.03426 C 0.16788 -0.0375 0.21771 -0.04792 0.2375 -0.03773 C 0.25729 -0.02685 0.25747 0.01759 0.26181 0.02986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00" y="-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  <p:bldP spid="13318" grpId="0"/>
      <p:bldP spid="13319" grpId="0"/>
      <p:bldP spid="13320" grpId="0"/>
      <p:bldP spid="13323" grpId="0"/>
      <p:bldP spid="13324" grpId="0"/>
      <p:bldP spid="13325" grpId="0"/>
      <p:bldP spid="13326" grpId="0"/>
      <p:bldP spid="13327" grpId="0"/>
      <p:bldP spid="13328" grpId="0"/>
      <p:bldP spid="13328" grpId="1"/>
      <p:bldP spid="13329" grpId="0"/>
      <p:bldP spid="13329" grpId="1"/>
      <p:bldP spid="13330" grpId="0" animBg="1"/>
      <p:bldP spid="133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971550" y="404813"/>
            <a:ext cx="7129463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36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  <a:ea typeface="+mn-ea"/>
                <a:cs typeface="+mn-cs"/>
              </a:rPr>
              <a:t>Indices – The Six Basic Index Laws</a:t>
            </a:r>
            <a:endParaRPr kumimoji="0" lang="en-GB" sz="36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radley Hand ITC" pitchFamily="66" charset="0"/>
              <a:ea typeface="+mn-ea"/>
              <a:cs typeface="+mn-cs"/>
            </a:endParaRPr>
          </a:p>
        </p:txBody>
      </p:sp>
      <p:sp>
        <p:nvSpPr>
          <p:cNvPr id="19459" name="Text Box 3"/>
          <p:cNvSpPr txBox="1"/>
          <p:nvPr/>
        </p:nvSpPr>
        <p:spPr>
          <a:xfrm>
            <a:off x="431800" y="3810000"/>
            <a:ext cx="23034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4</a:t>
            </a:r>
            <a:r>
              <a:rPr sz="4400" b="1" baseline="30000" dirty="0">
                <a:solidFill>
                  <a:schemeClr val="accent2"/>
                </a:solidFill>
                <a:latin typeface="Bradley Hand ITC" pitchFamily="66" charset="0"/>
              </a:rPr>
              <a:t>th</a:t>
            </a: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 Law</a:t>
            </a:r>
            <a:endParaRPr sz="4400" b="1" dirty="0">
              <a:solidFill>
                <a:schemeClr val="accent2"/>
              </a:solidFill>
              <a:latin typeface="Bradley Hand ITC" pitchFamily="66" charset="0"/>
            </a:endParaRPr>
          </a:p>
        </p:txBody>
      </p:sp>
      <p:sp>
        <p:nvSpPr>
          <p:cNvPr id="19460" name="Text Box 4"/>
          <p:cNvSpPr txBox="1"/>
          <p:nvPr/>
        </p:nvSpPr>
        <p:spPr>
          <a:xfrm>
            <a:off x="431800" y="1916113"/>
            <a:ext cx="1979613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Consider the sequence: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19463" name="Text Box 7"/>
          <p:cNvSpPr txBox="1"/>
          <p:nvPr/>
        </p:nvSpPr>
        <p:spPr>
          <a:xfrm>
            <a:off x="431800" y="1233488"/>
            <a:ext cx="2592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Example: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19474" name="Text Box 18"/>
          <p:cNvSpPr txBox="1"/>
          <p:nvPr/>
        </p:nvSpPr>
        <p:spPr>
          <a:xfrm>
            <a:off x="2663825" y="1808163"/>
            <a:ext cx="45735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2</a:t>
            </a:r>
            <a:r>
              <a:rPr sz="3200" baseline="30000" dirty="0">
                <a:latin typeface="Arial" panose="020B0604020202020204" pitchFamily="34" charset="0"/>
              </a:rPr>
              <a:t>3  </a:t>
            </a:r>
            <a:r>
              <a:rPr sz="3200" dirty="0">
                <a:latin typeface="Arial" panose="020B0604020202020204" pitchFamily="34" charset="0"/>
              </a:rPr>
              <a:t>2</a:t>
            </a:r>
            <a:r>
              <a:rPr sz="3200" baseline="30000" dirty="0">
                <a:latin typeface="Arial" panose="020B0604020202020204" pitchFamily="34" charset="0"/>
              </a:rPr>
              <a:t>2</a:t>
            </a:r>
            <a:r>
              <a:rPr sz="3200" dirty="0">
                <a:latin typeface="Arial" panose="020B0604020202020204" pitchFamily="34" charset="0"/>
              </a:rPr>
              <a:t>  2</a:t>
            </a:r>
            <a:r>
              <a:rPr sz="3200" baseline="30000" dirty="0">
                <a:latin typeface="Arial" panose="020B0604020202020204" pitchFamily="34" charset="0"/>
              </a:rPr>
              <a:t>1</a:t>
            </a:r>
            <a:r>
              <a:rPr sz="3200" dirty="0">
                <a:latin typeface="Arial" panose="020B0604020202020204" pitchFamily="34" charset="0"/>
              </a:rPr>
              <a:t>  2</a:t>
            </a:r>
            <a:r>
              <a:rPr sz="3200" baseline="30000" dirty="0">
                <a:latin typeface="Arial" panose="020B0604020202020204" pitchFamily="34" charset="0"/>
              </a:rPr>
              <a:t>0</a:t>
            </a:r>
            <a:r>
              <a:rPr sz="3200" dirty="0">
                <a:latin typeface="Arial" panose="020B0604020202020204" pitchFamily="34" charset="0"/>
              </a:rPr>
              <a:t>  2</a:t>
            </a:r>
            <a:r>
              <a:rPr sz="3200" baseline="30000" dirty="0">
                <a:latin typeface="Arial" panose="020B0604020202020204" pitchFamily="34" charset="0"/>
              </a:rPr>
              <a:t>-1</a:t>
            </a:r>
            <a:r>
              <a:rPr sz="3200" dirty="0">
                <a:latin typeface="Arial" panose="020B0604020202020204" pitchFamily="34" charset="0"/>
              </a:rPr>
              <a:t>  2</a:t>
            </a:r>
            <a:r>
              <a:rPr sz="3200" baseline="30000" dirty="0">
                <a:latin typeface="Arial" panose="020B0604020202020204" pitchFamily="34" charset="0"/>
              </a:rPr>
              <a:t>-2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19475" name="Text Box 19"/>
          <p:cNvSpPr txBox="1"/>
          <p:nvPr/>
        </p:nvSpPr>
        <p:spPr>
          <a:xfrm>
            <a:off x="2663825" y="2565400"/>
            <a:ext cx="44656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8   4   2   1   ½   ¼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19481" name="Line 25"/>
          <p:cNvSpPr/>
          <p:nvPr/>
        </p:nvSpPr>
        <p:spPr>
          <a:xfrm>
            <a:off x="3348038" y="2349500"/>
            <a:ext cx="0" cy="287338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2" name="Line 26"/>
          <p:cNvSpPr/>
          <p:nvPr/>
        </p:nvSpPr>
        <p:spPr>
          <a:xfrm>
            <a:off x="3924300" y="2349500"/>
            <a:ext cx="0" cy="287338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3" name="Line 27"/>
          <p:cNvSpPr/>
          <p:nvPr/>
        </p:nvSpPr>
        <p:spPr>
          <a:xfrm>
            <a:off x="4500563" y="2349500"/>
            <a:ext cx="0" cy="287338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4" name="Line 28"/>
          <p:cNvSpPr/>
          <p:nvPr/>
        </p:nvSpPr>
        <p:spPr>
          <a:xfrm>
            <a:off x="5076825" y="2349500"/>
            <a:ext cx="0" cy="287338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5" name="Line 29"/>
          <p:cNvSpPr/>
          <p:nvPr/>
        </p:nvSpPr>
        <p:spPr>
          <a:xfrm>
            <a:off x="5688013" y="2349500"/>
            <a:ext cx="0" cy="287338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6" name="Line 30"/>
          <p:cNvSpPr/>
          <p:nvPr/>
        </p:nvSpPr>
        <p:spPr>
          <a:xfrm>
            <a:off x="6372225" y="2349500"/>
            <a:ext cx="0" cy="287338"/>
          </a:xfrm>
          <a:prstGeom prst="line">
            <a:avLst/>
          </a:prstGeom>
          <a:ln w="254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87" name="Text Box 31"/>
          <p:cNvSpPr txBox="1"/>
          <p:nvPr/>
        </p:nvSpPr>
        <p:spPr>
          <a:xfrm>
            <a:off x="1655763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19488" name="Text Box 32"/>
          <p:cNvSpPr txBox="1"/>
          <p:nvPr/>
        </p:nvSpPr>
        <p:spPr>
          <a:xfrm>
            <a:off x="2808288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=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19489" name="Text Box 33"/>
          <p:cNvSpPr txBox="1"/>
          <p:nvPr/>
        </p:nvSpPr>
        <p:spPr>
          <a:xfrm>
            <a:off x="3887788" y="5265738"/>
            <a:ext cx="79375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r>
              <a:rPr sz="4000" baseline="30000" dirty="0">
                <a:latin typeface="Arial" panose="020B0604020202020204" pitchFamily="34" charset="0"/>
              </a:rPr>
              <a:t>m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19490" name="Text Box 34"/>
          <p:cNvSpPr txBox="1"/>
          <p:nvPr/>
        </p:nvSpPr>
        <p:spPr>
          <a:xfrm>
            <a:off x="1979613" y="4724400"/>
            <a:ext cx="4683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491" name="Line 35"/>
          <p:cNvSpPr/>
          <p:nvPr/>
        </p:nvSpPr>
        <p:spPr>
          <a:xfrm>
            <a:off x="3851275" y="5229225"/>
            <a:ext cx="611188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2" name="Text Box 36"/>
          <p:cNvSpPr txBox="1"/>
          <p:nvPr/>
        </p:nvSpPr>
        <p:spPr>
          <a:xfrm>
            <a:off x="3987800" y="4487863"/>
            <a:ext cx="4333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1</a:t>
            </a:r>
            <a:endParaRPr sz="4000" dirty="0">
              <a:latin typeface="Arial" panose="020B0604020202020204" pitchFamily="34" charset="0"/>
            </a:endParaRPr>
          </a:p>
        </p:txBody>
      </p:sp>
      <p:sp>
        <p:nvSpPr>
          <p:cNvPr id="19493" name="Text Box 37"/>
          <p:cNvSpPr txBox="1"/>
          <p:nvPr/>
        </p:nvSpPr>
        <p:spPr>
          <a:xfrm>
            <a:off x="1800225" y="4724400"/>
            <a:ext cx="6842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- m</a:t>
            </a:r>
            <a:endParaRPr sz="2400" baseline="30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6.2963E-6 C 0.00608 -0.02939 0.01233 -0.05879 0.03056 -0.07499 C 0.04879 -0.0912 0.0698 -0.0949 0.10973 -0.09722 C 0.14966 -0.09953 0.24029 -0.103 0.27015 -0.08888 C 0.30001 -0.07476 0.28716 -0.04166 0.28959 -0.01203 C 0.29202 0.0176 0.29272 0.07431 0.28473 0.08889 C 0.27674 0.10348 0.25018 0.07894 0.24167 0.07501 C 0.23317 0.07107 0.23317 0.06829 0.23334 0.06575 " pathEditMode="relative" ptsTypes="aaaaaaaA">
                                      <p:cBhvr>
                                        <p:cTn id="58" dur="2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0" grpId="0"/>
      <p:bldP spid="19463" grpId="0"/>
      <p:bldP spid="19474" grpId="0"/>
      <p:bldP spid="19475" grpId="0"/>
      <p:bldP spid="19487" grpId="0"/>
      <p:bldP spid="19488" grpId="0"/>
      <p:bldP spid="19489" grpId="0"/>
      <p:bldP spid="19490" grpId="0"/>
      <p:bldP spid="19490" grpId="1"/>
      <p:bldP spid="19492" grpId="0"/>
      <p:bldP spid="194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71550" y="404813"/>
            <a:ext cx="7129463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36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  <a:ea typeface="+mn-ea"/>
                <a:cs typeface="+mn-cs"/>
              </a:rPr>
              <a:t>Indices – The Six Basic Index Laws</a:t>
            </a:r>
            <a:endParaRPr kumimoji="0" lang="en-GB" sz="36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radley Hand ITC" pitchFamily="66" charset="0"/>
              <a:ea typeface="+mn-ea"/>
              <a:cs typeface="+mn-cs"/>
            </a:endParaRPr>
          </a:p>
        </p:txBody>
      </p:sp>
      <p:sp>
        <p:nvSpPr>
          <p:cNvPr id="21507" name="Text Box 3"/>
          <p:cNvSpPr txBox="1"/>
          <p:nvPr/>
        </p:nvSpPr>
        <p:spPr>
          <a:xfrm>
            <a:off x="431800" y="3810000"/>
            <a:ext cx="23034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5</a:t>
            </a:r>
            <a:r>
              <a:rPr sz="4400" b="1" baseline="30000" dirty="0">
                <a:solidFill>
                  <a:schemeClr val="accent2"/>
                </a:solidFill>
                <a:latin typeface="Bradley Hand ITC" pitchFamily="66" charset="0"/>
              </a:rPr>
              <a:t>th</a:t>
            </a: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 Law</a:t>
            </a:r>
            <a:endParaRPr sz="4400" b="1" dirty="0">
              <a:solidFill>
                <a:schemeClr val="accent2"/>
              </a:solidFill>
              <a:latin typeface="Bradley Hand ITC" pitchFamily="66" charset="0"/>
            </a:endParaRPr>
          </a:p>
        </p:txBody>
      </p:sp>
      <p:sp>
        <p:nvSpPr>
          <p:cNvPr id="21508" name="Text Box 4"/>
          <p:cNvSpPr txBox="1"/>
          <p:nvPr/>
        </p:nvSpPr>
        <p:spPr>
          <a:xfrm>
            <a:off x="431800" y="1916113"/>
            <a:ext cx="1979613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Consider the calculations: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21509" name="Text Box 5"/>
          <p:cNvSpPr txBox="1"/>
          <p:nvPr/>
        </p:nvSpPr>
        <p:spPr>
          <a:xfrm>
            <a:off x="431800" y="1233488"/>
            <a:ext cx="2592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Example: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21510" name="Text Box 6"/>
          <p:cNvSpPr txBox="1"/>
          <p:nvPr/>
        </p:nvSpPr>
        <p:spPr>
          <a:xfrm>
            <a:off x="2700338" y="2528888"/>
            <a:ext cx="284321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3</a:t>
            </a:r>
            <a:r>
              <a:rPr sz="3200" baseline="30000" dirty="0">
                <a:latin typeface="Arial" panose="020B0604020202020204" pitchFamily="34" charset="0"/>
              </a:rPr>
              <a:t>1/2  </a:t>
            </a:r>
            <a:r>
              <a:rPr sz="3200" dirty="0">
                <a:latin typeface="Arial" panose="020B0604020202020204" pitchFamily="34" charset="0"/>
              </a:rPr>
              <a:t>x 3</a:t>
            </a:r>
            <a:r>
              <a:rPr sz="3200" baseline="30000" dirty="0">
                <a:latin typeface="Arial" panose="020B0604020202020204" pitchFamily="34" charset="0"/>
              </a:rPr>
              <a:t>1/2</a:t>
            </a:r>
            <a:endParaRPr sz="3200" baseline="300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511" name="Text Box 7"/>
          <p:cNvSpPr txBox="1"/>
          <p:nvPr/>
        </p:nvSpPr>
        <p:spPr>
          <a:xfrm>
            <a:off x="2808288" y="1773238"/>
            <a:ext cx="25558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3</a:t>
            </a:r>
            <a:r>
              <a:rPr sz="3200" baseline="30000" dirty="0">
                <a:latin typeface="Arial" panose="020B0604020202020204" pitchFamily="34" charset="0"/>
              </a:rPr>
              <a:t>1/2</a:t>
            </a:r>
            <a:r>
              <a:rPr sz="3200" dirty="0">
                <a:latin typeface="Arial" panose="020B0604020202020204" pitchFamily="34" charset="0"/>
              </a:rPr>
              <a:t> x 3</a:t>
            </a:r>
            <a:r>
              <a:rPr sz="3200" baseline="30000" dirty="0">
                <a:latin typeface="Arial" panose="020B0604020202020204" pitchFamily="34" charset="0"/>
              </a:rPr>
              <a:t>1/2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21518" name="Text Box 14"/>
          <p:cNvSpPr txBox="1"/>
          <p:nvPr/>
        </p:nvSpPr>
        <p:spPr>
          <a:xfrm>
            <a:off x="1655763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1519" name="Text Box 15"/>
          <p:cNvSpPr txBox="1"/>
          <p:nvPr/>
        </p:nvSpPr>
        <p:spPr>
          <a:xfrm>
            <a:off x="2808288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=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1520" name="Text Box 16"/>
          <p:cNvSpPr txBox="1"/>
          <p:nvPr/>
        </p:nvSpPr>
        <p:spPr>
          <a:xfrm>
            <a:off x="3671888" y="4868863"/>
            <a:ext cx="936625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aseline="6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000" dirty="0"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1524" name="Text Box 20"/>
          <p:cNvSpPr txBox="1"/>
          <p:nvPr/>
        </p:nvSpPr>
        <p:spPr>
          <a:xfrm>
            <a:off x="1943100" y="4724400"/>
            <a:ext cx="6842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n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21525" name="Text Box 21"/>
          <p:cNvSpPr txBox="1"/>
          <p:nvPr/>
        </p:nvSpPr>
        <p:spPr>
          <a:xfrm>
            <a:off x="5040313" y="1773238"/>
            <a:ext cx="10080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3</a:t>
            </a:r>
            <a:r>
              <a:rPr sz="3200" baseline="30000" dirty="0">
                <a:latin typeface="Arial" panose="020B0604020202020204" pitchFamily="34" charset="0"/>
              </a:rPr>
              <a:t>1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21526" name="Text Box 22"/>
          <p:cNvSpPr txBox="1"/>
          <p:nvPr/>
        </p:nvSpPr>
        <p:spPr>
          <a:xfrm>
            <a:off x="5003800" y="2492375"/>
            <a:ext cx="1981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√3 x √3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21527" name="Text Box 23"/>
          <p:cNvSpPr txBox="1"/>
          <p:nvPr/>
        </p:nvSpPr>
        <p:spPr>
          <a:xfrm>
            <a:off x="1943100" y="4473575"/>
            <a:ext cx="6842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u="sng" dirty="0">
                <a:latin typeface="Arial" panose="020B0604020202020204" pitchFamily="34" charset="0"/>
              </a:rPr>
              <a:t>1</a:t>
            </a:r>
            <a:endParaRPr sz="2400" u="sng" baseline="30000" dirty="0">
              <a:latin typeface="Arial" panose="020B0604020202020204" pitchFamily="34" charset="0"/>
            </a:endParaRPr>
          </a:p>
        </p:txBody>
      </p:sp>
      <p:sp>
        <p:nvSpPr>
          <p:cNvPr id="21521" name="Text Box 17"/>
          <p:cNvSpPr txBox="1"/>
          <p:nvPr/>
        </p:nvSpPr>
        <p:spPr>
          <a:xfrm>
            <a:off x="1943100" y="4724400"/>
            <a:ext cx="468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1528" name="Text Box 24"/>
          <p:cNvSpPr txBox="1"/>
          <p:nvPr/>
        </p:nvSpPr>
        <p:spPr>
          <a:xfrm>
            <a:off x="4067175" y="5876925"/>
            <a:ext cx="26289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chemeClr val="hlink"/>
                </a:solidFill>
                <a:latin typeface="Arial" panose="020B0604020202020204" pitchFamily="34" charset="0"/>
              </a:rPr>
              <a:t>‘the n</a:t>
            </a:r>
            <a:r>
              <a:rPr sz="2400" baseline="30000" dirty="0">
                <a:solidFill>
                  <a:schemeClr val="hlink"/>
                </a:solidFill>
                <a:latin typeface="Arial" panose="020B0604020202020204" pitchFamily="34" charset="0"/>
              </a:rPr>
              <a:t>th</a:t>
            </a:r>
            <a:r>
              <a:rPr sz="2400" dirty="0">
                <a:solidFill>
                  <a:schemeClr val="hlink"/>
                </a:solidFill>
                <a:latin typeface="Arial" panose="020B0604020202020204" pitchFamily="34" charset="0"/>
              </a:rPr>
              <a:t> root of a’</a:t>
            </a:r>
            <a:endParaRPr sz="2400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21529" name="Text Box 25"/>
          <p:cNvSpPr txBox="1"/>
          <p:nvPr/>
        </p:nvSpPr>
        <p:spPr>
          <a:xfrm>
            <a:off x="6048375" y="1773238"/>
            <a:ext cx="10080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3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21531" name="Text Box 27"/>
          <p:cNvSpPr txBox="1"/>
          <p:nvPr/>
        </p:nvSpPr>
        <p:spPr>
          <a:xfrm>
            <a:off x="6911975" y="2492375"/>
            <a:ext cx="10080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3</a:t>
            </a:r>
            <a:endParaRPr sz="3200" baseline="30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-0.00046 C 0.01354 -0.01296 0.03281 -0.02523 0.05538 -0.02731 C 0.07795 -0.0294 0.11563 -0.02847 0.12969 -0.0125 C 0.14375 0.00347 0.1441 0.04653 0.14011 0.06806 C 0.13611 0.08959 0.12118 0.11574 0.10608 0.11621 C 0.09097 0.11667 0.05382 0.09121 0.04913 0.07084 C 0.04445 0.05047 0.06563 0.01273 0.07761 -0.00602 C 0.08958 -0.02477 0.10469 -0.04051 0.12136 -0.04213 C 0.13802 -0.04375 0.16597 -0.02407 0.17761 -0.01528 C 0.18924 -0.00648 0.18993 0.00209 0.1908 0.01065 " pathEditMode="relative" rAng="0" ptsTypes="aaaaaaaaaA">
                                      <p:cBhvr>
                                        <p:cTn id="69" dur="2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0" y="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09" grpId="0"/>
      <p:bldP spid="21510" grpId="0"/>
      <p:bldP spid="21511" grpId="0"/>
      <p:bldP spid="21518" grpId="0"/>
      <p:bldP spid="21519" grpId="0"/>
      <p:bldP spid="21520" grpId="0"/>
      <p:bldP spid="21524" grpId="0"/>
      <p:bldP spid="21525" grpId="0"/>
      <p:bldP spid="21526" grpId="0"/>
      <p:bldP spid="21527" grpId="0"/>
      <p:bldP spid="21521" grpId="0"/>
      <p:bldP spid="21521" grpId="1"/>
      <p:bldP spid="21528" grpId="0"/>
      <p:bldP spid="21529" grpId="0"/>
      <p:bldP spid="215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971550" y="404813"/>
            <a:ext cx="7129463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algn="ctr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GB" sz="3600" b="1" kern="1200" cap="none" spc="0" normalizeH="0" baseline="0" noProof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  <a:ea typeface="+mn-ea"/>
                <a:cs typeface="+mn-cs"/>
              </a:rPr>
              <a:t>Indices – The Six Basic Index Laws</a:t>
            </a:r>
            <a:endParaRPr kumimoji="0" lang="en-GB" sz="3600" b="1" kern="1200" cap="none" spc="0" normalizeH="0" baseline="0" noProof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radley Hand ITC" pitchFamily="66" charset="0"/>
              <a:ea typeface="+mn-ea"/>
              <a:cs typeface="+mn-cs"/>
            </a:endParaRPr>
          </a:p>
        </p:txBody>
      </p:sp>
      <p:sp>
        <p:nvSpPr>
          <p:cNvPr id="23555" name="Text Box 3"/>
          <p:cNvSpPr txBox="1"/>
          <p:nvPr/>
        </p:nvSpPr>
        <p:spPr>
          <a:xfrm>
            <a:off x="431800" y="3810000"/>
            <a:ext cx="23034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6</a:t>
            </a:r>
            <a:r>
              <a:rPr sz="4400" b="1" baseline="30000" dirty="0">
                <a:solidFill>
                  <a:schemeClr val="accent2"/>
                </a:solidFill>
                <a:latin typeface="Bradley Hand ITC" pitchFamily="66" charset="0"/>
              </a:rPr>
              <a:t>th</a:t>
            </a:r>
            <a:r>
              <a:rPr sz="4400" b="1" dirty="0">
                <a:solidFill>
                  <a:schemeClr val="accent2"/>
                </a:solidFill>
                <a:latin typeface="Bradley Hand ITC" pitchFamily="66" charset="0"/>
              </a:rPr>
              <a:t> Law</a:t>
            </a:r>
            <a:endParaRPr sz="4400" b="1" dirty="0">
              <a:solidFill>
                <a:schemeClr val="accent2"/>
              </a:solidFill>
              <a:latin typeface="Bradley Hand ITC" pitchFamily="66" charset="0"/>
            </a:endParaRPr>
          </a:p>
        </p:txBody>
      </p:sp>
      <p:sp>
        <p:nvSpPr>
          <p:cNvPr id="23557" name="Text Box 5"/>
          <p:cNvSpPr txBox="1"/>
          <p:nvPr/>
        </p:nvSpPr>
        <p:spPr>
          <a:xfrm>
            <a:off x="431800" y="1233488"/>
            <a:ext cx="25923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Example: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23559" name="Text Box 7"/>
          <p:cNvSpPr txBox="1"/>
          <p:nvPr/>
        </p:nvSpPr>
        <p:spPr>
          <a:xfrm>
            <a:off x="2124075" y="1844675"/>
            <a:ext cx="11509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4</a:t>
            </a:r>
            <a:r>
              <a:rPr sz="3200" baseline="30000" dirty="0">
                <a:latin typeface="Arial" panose="020B0604020202020204" pitchFamily="34" charset="0"/>
              </a:rPr>
              <a:t>3/2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23560" name="Text Box 8"/>
          <p:cNvSpPr txBox="1"/>
          <p:nvPr/>
        </p:nvSpPr>
        <p:spPr>
          <a:xfrm>
            <a:off x="1655763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a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3561" name="Text Box 9"/>
          <p:cNvSpPr txBox="1"/>
          <p:nvPr/>
        </p:nvSpPr>
        <p:spPr>
          <a:xfrm>
            <a:off x="2808288" y="4868863"/>
            <a:ext cx="4683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000" dirty="0">
                <a:latin typeface="Arial" panose="020B0604020202020204" pitchFamily="34" charset="0"/>
              </a:rPr>
              <a:t>=</a:t>
            </a:r>
            <a:endParaRPr sz="4000" baseline="30000" dirty="0">
              <a:latin typeface="Arial" panose="020B0604020202020204" pitchFamily="34" charset="0"/>
            </a:endParaRPr>
          </a:p>
        </p:txBody>
      </p:sp>
      <p:sp>
        <p:nvSpPr>
          <p:cNvPr id="23562" name="Text Box 10"/>
          <p:cNvSpPr txBox="1"/>
          <p:nvPr/>
        </p:nvSpPr>
        <p:spPr>
          <a:xfrm>
            <a:off x="3671888" y="4868863"/>
            <a:ext cx="1885950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4000" baseline="6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000" dirty="0"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r>
              <a:rPr sz="4000" dirty="0">
                <a:latin typeface="Arial" panose="020B0604020202020204" pitchFamily="34" charset="0"/>
              </a:rPr>
              <a:t>a </a:t>
            </a:r>
            <a:r>
              <a:rPr sz="4800" dirty="0">
                <a:latin typeface="Arial" panose="020B0604020202020204" pitchFamily="34" charset="0"/>
              </a:rPr>
              <a:t>)</a:t>
            </a:r>
            <a:r>
              <a:rPr sz="4800" baseline="56000" dirty="0">
                <a:latin typeface="Arial" panose="020B0604020202020204" pitchFamily="34" charset="0"/>
              </a:rPr>
              <a:t>m</a:t>
            </a:r>
            <a:endParaRPr sz="4800" baseline="56000" dirty="0">
              <a:latin typeface="Arial" panose="020B0604020202020204" pitchFamily="34" charset="0"/>
            </a:endParaRPr>
          </a:p>
        </p:txBody>
      </p:sp>
      <p:sp>
        <p:nvSpPr>
          <p:cNvPr id="23563" name="Text Box 11"/>
          <p:cNvSpPr txBox="1"/>
          <p:nvPr/>
        </p:nvSpPr>
        <p:spPr>
          <a:xfrm>
            <a:off x="1943100" y="4724400"/>
            <a:ext cx="6842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n</a:t>
            </a:r>
            <a:endParaRPr sz="2400" baseline="30000" dirty="0">
              <a:latin typeface="Arial" panose="020B0604020202020204" pitchFamily="34" charset="0"/>
            </a:endParaRPr>
          </a:p>
        </p:txBody>
      </p:sp>
      <p:sp>
        <p:nvSpPr>
          <p:cNvPr id="23564" name="Text Box 12"/>
          <p:cNvSpPr txBox="1"/>
          <p:nvPr/>
        </p:nvSpPr>
        <p:spPr>
          <a:xfrm>
            <a:off x="4824413" y="1844675"/>
            <a:ext cx="16573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(</a:t>
            </a: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r>
              <a:rPr sz="3200" dirty="0">
                <a:latin typeface="Arial" panose="020B0604020202020204" pitchFamily="34" charset="0"/>
              </a:rPr>
              <a:t>4)</a:t>
            </a:r>
            <a:r>
              <a:rPr sz="3200" baseline="30000" dirty="0">
                <a:latin typeface="Arial" panose="020B0604020202020204" pitchFamily="34" charset="0"/>
              </a:rPr>
              <a:t>3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23565" name="Text Box 13"/>
          <p:cNvSpPr txBox="1"/>
          <p:nvPr/>
        </p:nvSpPr>
        <p:spPr>
          <a:xfrm>
            <a:off x="6300788" y="1844675"/>
            <a:ext cx="97313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8</a:t>
            </a:r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23566" name="Text Box 14"/>
          <p:cNvSpPr txBox="1"/>
          <p:nvPr/>
        </p:nvSpPr>
        <p:spPr>
          <a:xfrm>
            <a:off x="1943100" y="4473575"/>
            <a:ext cx="6842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u="sng" dirty="0">
                <a:latin typeface="Arial" panose="020B0604020202020204" pitchFamily="34" charset="0"/>
              </a:rPr>
              <a:t>m</a:t>
            </a:r>
            <a:endParaRPr sz="2400" u="sng" baseline="30000" dirty="0">
              <a:latin typeface="Arial" panose="020B0604020202020204" pitchFamily="34" charset="0"/>
            </a:endParaRPr>
          </a:p>
        </p:txBody>
      </p:sp>
      <p:sp>
        <p:nvSpPr>
          <p:cNvPr id="23567" name="Text Box 15"/>
          <p:cNvSpPr txBox="1"/>
          <p:nvPr/>
        </p:nvSpPr>
        <p:spPr>
          <a:xfrm>
            <a:off x="1943100" y="4724400"/>
            <a:ext cx="4683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68" name="Text Box 16"/>
          <p:cNvSpPr txBox="1"/>
          <p:nvPr/>
        </p:nvSpPr>
        <p:spPr>
          <a:xfrm>
            <a:off x="1943100" y="4473575"/>
            <a:ext cx="6842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endParaRPr sz="2400" baseline="30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69" name="Text Box 17"/>
          <p:cNvSpPr txBox="1"/>
          <p:nvPr/>
        </p:nvSpPr>
        <p:spPr>
          <a:xfrm>
            <a:off x="3167063" y="1844675"/>
            <a:ext cx="16573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dirty="0">
                <a:latin typeface="Arial" panose="020B0604020202020204" pitchFamily="34" charset="0"/>
              </a:rPr>
              <a:t>= (4</a:t>
            </a:r>
            <a:r>
              <a:rPr sz="3200" baseline="30000" dirty="0">
                <a:latin typeface="Arial" panose="020B0604020202020204" pitchFamily="34" charset="0"/>
              </a:rPr>
              <a:t>1/2</a:t>
            </a:r>
            <a:r>
              <a:rPr sz="3200" dirty="0">
                <a:latin typeface="Arial" panose="020B0604020202020204" pitchFamily="34" charset="0"/>
              </a:rPr>
              <a:t>)</a:t>
            </a:r>
            <a:r>
              <a:rPr sz="3200" baseline="30000" dirty="0">
                <a:latin typeface="Arial" panose="020B0604020202020204" pitchFamily="34" charset="0"/>
              </a:rPr>
              <a:t>3</a:t>
            </a:r>
            <a:endParaRPr sz="3200" baseline="30000" dirty="0">
              <a:latin typeface="Arial" panose="020B0604020202020204" pitchFamily="34" charset="0"/>
            </a:endParaRPr>
          </a:p>
        </p:txBody>
      </p:sp>
      <p:sp>
        <p:nvSpPr>
          <p:cNvPr id="23570" name="Text Box 18"/>
          <p:cNvSpPr txBox="1"/>
          <p:nvPr/>
        </p:nvSpPr>
        <p:spPr>
          <a:xfrm>
            <a:off x="2271713" y="5984875"/>
            <a:ext cx="49323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>
              <a:spcBef>
                <a:spcPct val="50000"/>
              </a:spcBef>
            </a:pPr>
            <a:r>
              <a:rPr sz="2400" dirty="0">
                <a:solidFill>
                  <a:schemeClr val="hlink"/>
                </a:solidFill>
                <a:latin typeface="Arial" panose="020B0604020202020204" pitchFamily="34" charset="0"/>
              </a:rPr>
              <a:t>‘the n</a:t>
            </a:r>
            <a:r>
              <a:rPr sz="2400" baseline="30000" dirty="0">
                <a:solidFill>
                  <a:schemeClr val="hlink"/>
                </a:solidFill>
                <a:latin typeface="Arial" panose="020B0604020202020204" pitchFamily="34" charset="0"/>
              </a:rPr>
              <a:t>th</a:t>
            </a:r>
            <a:r>
              <a:rPr sz="2400" dirty="0">
                <a:solidFill>
                  <a:schemeClr val="hlink"/>
                </a:solidFill>
                <a:latin typeface="Arial" panose="020B0604020202020204" pitchFamily="34" charset="0"/>
              </a:rPr>
              <a:t> root of a to the power of m’</a:t>
            </a:r>
            <a:endParaRPr sz="2400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204 0.01296 0.04427 0.02615 0.0625 0.02407 C 0.08072 0.02199 0.09166 -0.00718 0.10972 -0.01297 C 0.12777 -0.01875 0.15121 -0.01181 0.17083 -0.01112 C 0.19045 -0.01042 0.21805 -0.01274 0.22777 -0.00926 C 0.2375 -0.00579 0.23333 0.00162 0.22916 0.00926 " pathEditMode="relative" ptsTypes="aaaaaA">
                                      <p:cBhvr>
                                        <p:cTn id="53" dur="2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00324 C 0.02239 -0.01111 0.04496 -0.01852 0.0717 -0.0257 C 0.09843 -0.03287 0.12743 -0.04584 0.16041 -0.04653 C 0.19357 -0.04699 0.24218 -0.03843 0.27031 -0.02917 C 0.29843 -0.01991 0.32222 -0.00162 0.32951 0.00879 C 0.3368 0.01944 0.32534 0.02708 0.31406 0.03495 " pathEditMode="relative" rAng="0" ptsTypes="aaaaaA">
                                      <p:cBhvr>
                                        <p:cTn id="55" dur="2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7" grpId="0"/>
      <p:bldP spid="23559" grpId="0"/>
      <p:bldP spid="23560" grpId="0"/>
      <p:bldP spid="23561" grpId="0"/>
      <p:bldP spid="23562" grpId="0"/>
      <p:bldP spid="23563" grpId="0"/>
      <p:bldP spid="23564" grpId="0"/>
      <p:bldP spid="23565" grpId="0"/>
      <p:bldP spid="23566" grpId="0"/>
      <p:bldP spid="23567" grpId="0"/>
      <p:bldP spid="23567" grpId="1"/>
      <p:bldP spid="23568" grpId="0"/>
      <p:bldP spid="23568" grpId="1"/>
      <p:bldP spid="23569" grpId="0"/>
      <p:bldP spid="2357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713</Words>
  <Application>WPS Presentation</Application>
  <PresentationFormat>On-screen Show (4:3)</PresentationFormat>
  <Paragraphs>184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Bradley Hand ITC</vt:lpstr>
      <vt:lpstr>URW Bookman</vt:lpstr>
      <vt:lpstr>微软雅黑</vt:lpstr>
      <vt:lpstr>Monospace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Swavesey Village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svc-cff</dc:creator>
  <cp:lastModifiedBy>mathssite.com</cp:lastModifiedBy>
  <cp:revision>23</cp:revision>
  <dcterms:created xsi:type="dcterms:W3CDTF">2019-04-16T14:14:29Z</dcterms:created>
  <dcterms:modified xsi:type="dcterms:W3CDTF">2019-04-16T14:14:29Z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